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76" r:id="rId1"/>
  </p:sldMasterIdLst>
  <p:notesMasterIdLst>
    <p:notesMasterId r:id="rId20"/>
  </p:notesMasterIdLst>
  <p:handoutMasterIdLst>
    <p:handoutMasterId r:id="rId21"/>
  </p:handoutMasterIdLst>
  <p:sldIdLst>
    <p:sldId id="258" r:id="rId2"/>
    <p:sldId id="370" r:id="rId3"/>
    <p:sldId id="374" r:id="rId4"/>
    <p:sldId id="373" r:id="rId5"/>
    <p:sldId id="372" r:id="rId6"/>
    <p:sldId id="371" r:id="rId7"/>
    <p:sldId id="381" r:id="rId8"/>
    <p:sldId id="383" r:id="rId9"/>
    <p:sldId id="382" r:id="rId10"/>
    <p:sldId id="384" r:id="rId11"/>
    <p:sldId id="385" r:id="rId12"/>
    <p:sldId id="386" r:id="rId13"/>
    <p:sldId id="278" r:id="rId14"/>
    <p:sldId id="390" r:id="rId15"/>
    <p:sldId id="391" r:id="rId16"/>
    <p:sldId id="392" r:id="rId17"/>
    <p:sldId id="393" r:id="rId18"/>
    <p:sldId id="387" r:id="rId19"/>
  </p:sldIdLst>
  <p:sldSz cx="9144000" cy="6858000" type="screen4x3"/>
  <p:notesSz cx="6797675" cy="9926638"/>
  <p:embeddedFontLst>
    <p:embeddedFont>
      <p:font typeface="Calibri Light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Franklin Gothic Book" pitchFamily="34" charset="0"/>
      <p:regular r:id="rId28"/>
      <p:italic r:id="rId29"/>
    </p:embeddedFont>
    <p:embeddedFont>
      <p:font typeface="Trebuchet MS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4" kern="1200">
        <a:solidFill>
          <a:schemeClr val="tx1"/>
        </a:solidFill>
        <a:latin typeface="Arial" charset="0"/>
        <a:ea typeface="+mn-ea"/>
        <a:cs typeface="+mn-cs"/>
      </a:defRPr>
    </a:lvl1pPr>
    <a:lvl2pPr marL="414468" algn="l" rtl="0" fontAlgn="base">
      <a:spcBef>
        <a:spcPct val="0"/>
      </a:spcBef>
      <a:spcAft>
        <a:spcPct val="0"/>
      </a:spcAft>
      <a:defRPr sz="1904" kern="1200">
        <a:solidFill>
          <a:schemeClr val="tx1"/>
        </a:solidFill>
        <a:latin typeface="Arial" charset="0"/>
        <a:ea typeface="+mn-ea"/>
        <a:cs typeface="+mn-cs"/>
      </a:defRPr>
    </a:lvl2pPr>
    <a:lvl3pPr marL="828933" algn="l" rtl="0" fontAlgn="base">
      <a:spcBef>
        <a:spcPct val="0"/>
      </a:spcBef>
      <a:spcAft>
        <a:spcPct val="0"/>
      </a:spcAft>
      <a:defRPr sz="1904" kern="1200">
        <a:solidFill>
          <a:schemeClr val="tx1"/>
        </a:solidFill>
        <a:latin typeface="Arial" charset="0"/>
        <a:ea typeface="+mn-ea"/>
        <a:cs typeface="+mn-cs"/>
      </a:defRPr>
    </a:lvl3pPr>
    <a:lvl4pPr marL="1243400" algn="l" rtl="0" fontAlgn="base">
      <a:spcBef>
        <a:spcPct val="0"/>
      </a:spcBef>
      <a:spcAft>
        <a:spcPct val="0"/>
      </a:spcAft>
      <a:defRPr sz="1904" kern="1200">
        <a:solidFill>
          <a:schemeClr val="tx1"/>
        </a:solidFill>
        <a:latin typeface="Arial" charset="0"/>
        <a:ea typeface="+mn-ea"/>
        <a:cs typeface="+mn-cs"/>
      </a:defRPr>
    </a:lvl4pPr>
    <a:lvl5pPr marL="1657864" algn="l" rtl="0" fontAlgn="base">
      <a:spcBef>
        <a:spcPct val="0"/>
      </a:spcBef>
      <a:spcAft>
        <a:spcPct val="0"/>
      </a:spcAft>
      <a:defRPr sz="1904" kern="1200">
        <a:solidFill>
          <a:schemeClr val="tx1"/>
        </a:solidFill>
        <a:latin typeface="Arial" charset="0"/>
        <a:ea typeface="+mn-ea"/>
        <a:cs typeface="+mn-cs"/>
      </a:defRPr>
    </a:lvl5pPr>
    <a:lvl6pPr marL="2072331" algn="l" defTabSz="828933" rtl="0" eaLnBrk="1" latinLnBrk="0" hangingPunct="1">
      <a:defRPr sz="1904" kern="1200">
        <a:solidFill>
          <a:schemeClr val="tx1"/>
        </a:solidFill>
        <a:latin typeface="Arial" charset="0"/>
        <a:ea typeface="+mn-ea"/>
        <a:cs typeface="+mn-cs"/>
      </a:defRPr>
    </a:lvl6pPr>
    <a:lvl7pPr marL="2486794" algn="l" defTabSz="828933" rtl="0" eaLnBrk="1" latinLnBrk="0" hangingPunct="1">
      <a:defRPr sz="1904" kern="1200">
        <a:solidFill>
          <a:schemeClr val="tx1"/>
        </a:solidFill>
        <a:latin typeface="Arial" charset="0"/>
        <a:ea typeface="+mn-ea"/>
        <a:cs typeface="+mn-cs"/>
      </a:defRPr>
    </a:lvl7pPr>
    <a:lvl8pPr marL="2901262" algn="l" defTabSz="828933" rtl="0" eaLnBrk="1" latinLnBrk="0" hangingPunct="1">
      <a:defRPr sz="1904" kern="1200">
        <a:solidFill>
          <a:schemeClr val="tx1"/>
        </a:solidFill>
        <a:latin typeface="Arial" charset="0"/>
        <a:ea typeface="+mn-ea"/>
        <a:cs typeface="+mn-cs"/>
      </a:defRPr>
    </a:lvl8pPr>
    <a:lvl9pPr marL="3315726" algn="l" defTabSz="828933" rtl="0" eaLnBrk="1" latinLnBrk="0" hangingPunct="1">
      <a:defRPr sz="1904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22B21"/>
    <a:srgbClr val="F0F0F0"/>
    <a:srgbClr val="1C7A44"/>
    <a:srgbClr val="239B56"/>
    <a:srgbClr val="58D68D"/>
    <a:srgbClr val="8E44AD"/>
    <a:srgbClr val="2DA48B"/>
    <a:srgbClr val="3CC275"/>
    <a:srgbClr val="64A780"/>
    <a:srgbClr val="2E75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5184" autoAdjust="0"/>
  </p:normalViewPr>
  <p:slideViewPr>
    <p:cSldViewPr>
      <p:cViewPr varScale="1">
        <p:scale>
          <a:sx n="71" d="100"/>
          <a:sy n="71" d="100"/>
        </p:scale>
        <p:origin x="-336" y="-6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52" y="0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0E235AF-A570-4223-AB25-27E5F3B7786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229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52" y="9429229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A958C182-F5D1-48BB-BFAA-A0A651D24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0191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52" y="0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F68C9102-498B-426B-A14C-AA54A01F6FE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12" y="4715384"/>
            <a:ext cx="5439051" cy="44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29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52" y="9429229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9474DAB1-4AF5-4F70-ADED-DFBEB4A9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257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17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14468" algn="l" rtl="0" eaLnBrk="0" fontAlgn="base" hangingPunct="0">
      <a:spcBef>
        <a:spcPct val="30000"/>
      </a:spcBef>
      <a:spcAft>
        <a:spcPct val="0"/>
      </a:spcAft>
      <a:defRPr sz="117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28933" algn="l" rtl="0" eaLnBrk="0" fontAlgn="base" hangingPunct="0">
      <a:spcBef>
        <a:spcPct val="30000"/>
      </a:spcBef>
      <a:spcAft>
        <a:spcPct val="0"/>
      </a:spcAft>
      <a:defRPr sz="117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43400" algn="l" rtl="0" eaLnBrk="0" fontAlgn="base" hangingPunct="0">
      <a:spcBef>
        <a:spcPct val="30000"/>
      </a:spcBef>
      <a:spcAft>
        <a:spcPct val="0"/>
      </a:spcAft>
      <a:defRPr sz="117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57864" algn="l" rtl="0" eaLnBrk="0" fontAlgn="base" hangingPunct="0">
      <a:spcBef>
        <a:spcPct val="30000"/>
      </a:spcBef>
      <a:spcAft>
        <a:spcPct val="0"/>
      </a:spcAft>
      <a:defRPr sz="117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72331" algn="l" defTabSz="828933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6pPr>
    <a:lvl7pPr marL="2486794" algn="l" defTabSz="828933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7pPr>
    <a:lvl8pPr marL="2901262" algn="l" defTabSz="828933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8pPr>
    <a:lvl9pPr marL="3315726" algn="l" defTabSz="828933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009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47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47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47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47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47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47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D5689-0FD5-45E6-8CDF-CC1EAF0DBB77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B5EE2-772A-4D3B-BF6C-59CAE89BF5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678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81143-B80B-4D6D-889B-CDBEEBD3800E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E35AE-583D-4276-994B-59C4683D3F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97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82DA-B8A0-4265-A859-5D2B5EF8B31C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A1C3F-F1B8-4388-8C28-3B9CB50724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061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57818-B2CE-476C-BFD6-D062B2B2745E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1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6FAD9-C64A-44B9-8F12-3D93D1075DE9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C955-9F3C-40F3-B1DD-5751987C7D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236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6AC95-7174-474A-855D-93CB9FBA68A7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582DC-46B6-4BAE-A3F4-A69A6277D9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412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3072C-B3E4-44C6-A5B4-500E78330B5C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B9C80-6AAC-48B2-B590-7FE6CFA46F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327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5B847-BF53-4F40-B158-A4E7F1D1D032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CCE61-3B0B-4E28-B716-932A4562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25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153ED-2E7F-410C-98E6-3F6880CC8F23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509E-D6FA-44A1-8506-E79D0419C7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50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53B2F-992F-47F3-8C46-A61BD9D5D1ED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57A7F-4675-4606-B736-43B542AF81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5628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4A169-2D80-4E2B-A32D-297B4C44BE48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16392-4C51-4CF6-9444-E891F3652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5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A8F01-C106-48FE-9233-30F3D4BF857B}" type="datetime1">
              <a:rPr lang="ru-RU" smtClean="0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3EBB0F-362D-483A-836E-4007C20D10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7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29600" cy="230425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Независимая оценка качества образовательной деятельности: первые итоги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941168"/>
            <a:ext cx="5292080" cy="155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Председатель Общественного совета </a:t>
            </a:r>
          </a:p>
          <a:p>
            <a:r>
              <a:rPr lang="ru-RU" b="1" dirty="0" smtClean="0"/>
              <a:t>при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</a:t>
            </a:r>
            <a:r>
              <a:rPr lang="ru-RU" b="1" dirty="0" err="1" smtClean="0"/>
              <a:t>НСО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ректор Нового </a:t>
            </a:r>
            <a:r>
              <a:rPr lang="ru-RU" b="1" smtClean="0"/>
              <a:t>сибирского института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доктор социологических наук</a:t>
            </a:r>
          </a:p>
          <a:p>
            <a:r>
              <a:rPr lang="ru-RU" b="1" dirty="0" smtClean="0"/>
              <a:t>Вавилина Н.Д.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71414"/>
            <a:ext cx="800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Лидеры качества –</a:t>
            </a:r>
          </a:p>
          <a:p>
            <a:pPr algn="ctr">
              <a:buNone/>
            </a:pPr>
            <a:r>
              <a:rPr lang="ru-RU" sz="2000" b="1" dirty="0" smtClean="0"/>
              <a:t> детские сады муниципальных районов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980730"/>
          <a:ext cx="8429684" cy="538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810"/>
                <a:gridCol w="4020478"/>
                <a:gridCol w="1357322"/>
                <a:gridCol w="857256"/>
                <a:gridCol w="785818"/>
              </a:tblGrid>
              <a:tr h="42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МР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 ОО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Количество респондентов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Сводный балл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Рейтинг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5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Здвинский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МКДОУ </a:t>
                      </a:r>
                      <a:r>
                        <a:rPr lang="ru-RU" sz="1400" dirty="0" err="1"/>
                        <a:t>Здвинский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д</a:t>
                      </a:r>
                      <a:r>
                        <a:rPr lang="ru-RU" sz="1400" dirty="0"/>
                        <a:t>/с "Светлячок" комбинированного вида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113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135,93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Барабинский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МКДОУ "Д/с комбинированного вида № 7 "Радуга"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135,06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Здвинский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МКДОУ Здвинский д/с "Солнышко" общеразвивающего вида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127,47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Барабинский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МКДОУ - д/с комбинированного вида №6 "Сказка"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229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124,95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Болотнинский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МБДОУ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д</a:t>
                      </a:r>
                      <a:r>
                        <a:rPr lang="ru-RU" sz="1400" dirty="0"/>
                        <a:t>/с комбинированного вида "Сказка" г. Болотного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74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124,54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Сузунский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МКДОУ "Сузунский д/с № 2"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123,68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Колыванский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МБДОУ "Больше-Оёшинский д/с "Теремок"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123,37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Чистоозерный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МКДОУ д/с №5 "Ивушка"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122,95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Купинский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МКДОУ д/с "Теремок"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122,01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Карасукский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МБДОУ д/с комбинированного вида № 6 "Василёк"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113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121,09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Татарский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МКДОУ д/с "Солнышко" с. Северотатарское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121,02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11-12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Маслянинский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МКДОУ д/с "Тополек" комбинированного вида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64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121,02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11-12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Новосибирский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МКДОУ </a:t>
                      </a:r>
                      <a:r>
                        <a:rPr lang="ru-RU" sz="1400" dirty="0" err="1"/>
                        <a:t>д</a:t>
                      </a:r>
                      <a:r>
                        <a:rPr lang="ru-RU" sz="1400" dirty="0"/>
                        <a:t>/с комбинированного вида "Незабудка"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121,00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Лидеры качества – </a:t>
            </a:r>
          </a:p>
          <a:p>
            <a:pPr algn="ctr">
              <a:buNone/>
            </a:pPr>
            <a:r>
              <a:rPr lang="ru-RU" sz="2000" b="1" dirty="0" smtClean="0"/>
              <a:t>детские сады городских округов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214422"/>
          <a:ext cx="8358215" cy="504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5"/>
                <a:gridCol w="4357718"/>
                <a:gridCol w="1285884"/>
                <a:gridCol w="928694"/>
                <a:gridCol w="85722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МР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 ОО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Количество респондентов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Сводный балл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Рейтинг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МБДОУ «Д/с комбинированного вида №19 «Шустрик»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143,30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МАДОУ «Центр развития ребёнка - д/с №16 «Белочка»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138,29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МАДОУ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«Центр развития ребенка -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/с №2 «Дельфин»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137,76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МАДОУ «Д/с комбинированного вида №8 «Солнышко»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136,23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МБДОУ «Д/с комбинированного вида №12 «Красная шапочка»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135,37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МАДОУ «Д/с комбинированного вида №3 «Журавушка»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131,87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МБДОУ «Д/с комбинированного вида №1 «Сибирячок»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131,59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МАДОУ «Д/с комбинированного вида №26 «Кораблик»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131,02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МАДОУ «Д/с общеразвивающего вида с приоритетным осуществлением деятельности по художественно-эстетическому развитию детей №22 «Тополёк»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130,42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г. Бердск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МБДОУ «Д/с комбинированного вида №9 «Теремок»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130,30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35965"/>
            <a:ext cx="8001024" cy="67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Лидеры качества –</a:t>
            </a:r>
          </a:p>
          <a:p>
            <a:pPr algn="ctr">
              <a:buNone/>
            </a:pPr>
            <a:r>
              <a:rPr lang="ru-RU" b="1" dirty="0" smtClean="0"/>
              <a:t> детские сады г. Новосибирска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5" y="987327"/>
          <a:ext cx="8358215" cy="561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1"/>
                <a:gridCol w="4286280"/>
                <a:gridCol w="1071570"/>
                <a:gridCol w="857256"/>
                <a:gridCol w="714348"/>
              </a:tblGrid>
              <a:tr h="419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МР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ОО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Количество респондентов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Сводный балл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Рейтинг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0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Дзержинский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МКДОУ г. Новосибирска «Д/с №428 компенсирующего вида с приоритетным осуществлением квалифицированной коррекции отклонений в физическом и психическом развитии воспитанников»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130,95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Советский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МКДОУ г. Новосибирска «Д/с №483 комбинированного вида»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128,51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Центральный округ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МАДОУ г. Новосибирска «Д/с №59»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126,18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Октябрьский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МКДОУ г. Новосибирска «Центр развития ребенка - Д/с №501 «Медвежонок»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178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126,03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Дзержинский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МКДОУ г. Новосибирска «Д/с №362 комбинированного вида»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125,75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Кировский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МКДОУ г. Новосибирска «Д/с №485 комбинированного вида»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125,66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Ленинский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МКДОУ</a:t>
                      </a:r>
                      <a:r>
                        <a:rPr lang="ru-RU" sz="1200" dirty="0"/>
                        <a:t> г. Новосибирска «Д/с №184 «искорка» комбинированного вида»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125,44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Ленинский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МКДОУ г. Новосибирска «Д/с №443 комбинированного вида»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125,27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Советский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МКДОУ г. Новосибирска «Д/с №374 комбинированного вида»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125,19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Ленинский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МКДОУ г. Новосибирска «Д/с №472 комбинированного вида «Тигрёнок»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124,99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Центральный округ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МКДОУ г. Новосибирска «Д/с №451 комбинированного вида «Теремок»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124,55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Кировский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МКДОУ г. Новосибирска «Д/с №158 комбинированного вида»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124,55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Центральный округ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МКДОУ г. Новосибирска «Д/с №484 комбинированного вида»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124,43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Советский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МКДОУ г. Новосибирска «Д/с №165 комбинированного вида»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124,26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84237" y="5241275"/>
            <a:ext cx="4653139" cy="459700"/>
          </a:xfrm>
          <a:prstGeom prst="roundRect">
            <a:avLst/>
          </a:prstGeom>
          <a:noFill/>
          <a:ln w="0">
            <a:solidFill>
              <a:schemeClr val="accent1">
                <a:shade val="50000"/>
                <a:shade val="75000"/>
                <a:lumMod val="80000"/>
                <a:alpha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ru-RU" sz="21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196752"/>
            <a:ext cx="7350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Сделан ли нами шаг к достижению цели нового уровня</a:t>
            </a:r>
          </a:p>
          <a:p>
            <a:pPr algn="ctr"/>
            <a:r>
              <a:rPr lang="ru-RU" sz="3200" dirty="0" smtClean="0"/>
              <a:t>и нового масштаба – создание региональной образовательной</a:t>
            </a:r>
          </a:p>
          <a:p>
            <a:pPr algn="ctr"/>
            <a:r>
              <a:rPr lang="ru-RU" sz="3200" dirty="0" smtClean="0"/>
              <a:t> системы одной из лучших в России?</a:t>
            </a:r>
            <a:endParaRPr lang="ru-RU" sz="3200" dirty="0"/>
          </a:p>
        </p:txBody>
      </p:sp>
      <p:pic>
        <p:nvPicPr>
          <p:cNvPr id="1026" name="Picture 2" descr="C:\Users\user\Desktop\Вопросик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1934338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934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84237" y="5241275"/>
            <a:ext cx="4653139" cy="459700"/>
          </a:xfrm>
          <a:prstGeom prst="roundRect">
            <a:avLst/>
          </a:prstGeom>
          <a:noFill/>
          <a:ln w="0">
            <a:solidFill>
              <a:schemeClr val="accent1">
                <a:shade val="50000"/>
                <a:shade val="75000"/>
                <a:lumMod val="80000"/>
                <a:alpha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ru-RU" sz="21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332656"/>
            <a:ext cx="800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Достижения, обеспечивающие новый уровень развития региональной системы образования:</a:t>
            </a:r>
            <a:endParaRPr lang="ru-RU" sz="24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27584" y="1556792"/>
            <a:ext cx="7931224" cy="403248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достигнут новый уровень открытости областной системы образования;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aseline="0" dirty="0" smtClean="0">
                <a:latin typeface="+mn-lt"/>
              </a:rPr>
              <a:t>•</a:t>
            </a:r>
            <a:r>
              <a:rPr lang="ru-RU" sz="2600" dirty="0" smtClean="0">
                <a:latin typeface="+mn-lt"/>
              </a:rPr>
              <a:t> идет переход от </a:t>
            </a:r>
            <a:r>
              <a:rPr lang="ru-RU" sz="2600" u="sng" dirty="0" smtClean="0">
                <a:latin typeface="+mn-lt"/>
              </a:rPr>
              <a:t>универсальной</a:t>
            </a:r>
            <a:r>
              <a:rPr lang="ru-RU" sz="2600" dirty="0" smtClean="0">
                <a:latin typeface="+mn-lt"/>
              </a:rPr>
              <a:t> модели улучшения качества образования к </a:t>
            </a:r>
            <a:r>
              <a:rPr lang="ru-RU" sz="2600" u="sng" dirty="0" smtClean="0">
                <a:latin typeface="+mn-lt"/>
              </a:rPr>
              <a:t>уникальной</a:t>
            </a:r>
            <a:r>
              <a:rPr lang="ru-RU" sz="2600" dirty="0" smtClean="0">
                <a:latin typeface="+mn-lt"/>
              </a:rPr>
              <a:t> программе развития каждого образовательного учреждения;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>
                <a:latin typeface="+mn-lt"/>
              </a:rPr>
              <a:t>• несомненно, в регионе уже есть эффективные муниципальные образовательные системы                 (г. Бердск, р.п. Кольцово, </a:t>
            </a:r>
            <a:r>
              <a:rPr lang="ru-RU" sz="2600" dirty="0" err="1" smtClean="0">
                <a:latin typeface="+mn-lt"/>
              </a:rPr>
              <a:t>Барабинский</a:t>
            </a:r>
            <a:r>
              <a:rPr lang="ru-RU" sz="2600" dirty="0" smtClean="0">
                <a:latin typeface="+mn-lt"/>
              </a:rPr>
              <a:t> район).</a:t>
            </a:r>
            <a:endParaRPr kumimoji="0" lang="ru-RU" sz="2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34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84237" y="5241275"/>
            <a:ext cx="4653139" cy="459700"/>
          </a:xfrm>
          <a:prstGeom prst="roundRect">
            <a:avLst/>
          </a:prstGeom>
          <a:noFill/>
          <a:ln w="0">
            <a:solidFill>
              <a:schemeClr val="accent1">
                <a:shade val="50000"/>
                <a:shade val="75000"/>
                <a:lumMod val="80000"/>
                <a:alpha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ru-RU" sz="21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332656"/>
            <a:ext cx="800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Достижения, обеспечивающие новый уровень развития региональной системы образования:</a:t>
            </a:r>
            <a:endParaRPr lang="ru-RU" sz="24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27584" y="1556792"/>
            <a:ext cx="7931224" cy="403248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формируются новые социально значимые качества кадрового потенциала региональной образовательной системы;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aseline="0" dirty="0" smtClean="0">
                <a:latin typeface="+mn-lt"/>
              </a:rPr>
              <a:t>•</a:t>
            </a:r>
            <a:r>
              <a:rPr lang="ru-RU" sz="2600" dirty="0" smtClean="0">
                <a:latin typeface="+mn-lt"/>
              </a:rPr>
              <a:t> новым потенциалом развития становится лидерство: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 smtClean="0">
                <a:latin typeface="+mn-lt"/>
              </a:rPr>
              <a:t>лидерство образовательных организаций;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 smtClean="0">
                <a:latin typeface="+mn-lt"/>
              </a:rPr>
              <a:t>лидерство муниципальных систем;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 smtClean="0">
                <a:latin typeface="+mn-lt"/>
              </a:rPr>
              <a:t>формируется солидарность действий различных субъектов в обеспечении развития региональной системы образования.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6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34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84237" y="5241275"/>
            <a:ext cx="4653139" cy="459700"/>
          </a:xfrm>
          <a:prstGeom prst="roundRect">
            <a:avLst/>
          </a:prstGeom>
          <a:noFill/>
          <a:ln w="0">
            <a:solidFill>
              <a:schemeClr val="accent1">
                <a:shade val="50000"/>
                <a:shade val="75000"/>
                <a:lumMod val="80000"/>
                <a:alpha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ru-RU" sz="21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332656"/>
            <a:ext cx="738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«Болезни роста»:</a:t>
            </a:r>
            <a:endParaRPr lang="ru-RU" sz="24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27584" y="2420888"/>
            <a:ext cx="7931224" cy="187220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амбициозность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как болезнь лидерства;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aseline="0" dirty="0" smtClean="0">
                <a:latin typeface="+mn-lt"/>
              </a:rPr>
              <a:t>•</a:t>
            </a:r>
            <a:r>
              <a:rPr lang="ru-RU" sz="2800" dirty="0" smtClean="0">
                <a:latin typeface="+mn-lt"/>
              </a:rPr>
              <a:t> «организованная» открытость;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atin typeface="+mn-lt"/>
              </a:rPr>
              <a:t>• нравственные деформации.</a:t>
            </a: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81128"/>
            <a:ext cx="19431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934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84237" y="5241275"/>
            <a:ext cx="4653139" cy="459700"/>
          </a:xfrm>
          <a:prstGeom prst="roundRect">
            <a:avLst/>
          </a:prstGeom>
          <a:noFill/>
          <a:ln w="0">
            <a:solidFill>
              <a:schemeClr val="accent1">
                <a:shade val="50000"/>
                <a:shade val="75000"/>
                <a:lumMod val="80000"/>
                <a:alpha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ru-RU" sz="21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332656"/>
            <a:ext cx="738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Проблемы развития:</a:t>
            </a:r>
            <a:endParaRPr lang="ru-RU" sz="24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71600" y="1484784"/>
            <a:ext cx="7931224" cy="230425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неспособность ряда муниципальных систем образования управлять изменениями;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aseline="0" dirty="0" smtClean="0">
                <a:latin typeface="+mn-lt"/>
              </a:rPr>
              <a:t>•</a:t>
            </a:r>
            <a:r>
              <a:rPr lang="ru-RU" sz="2800" dirty="0" smtClean="0">
                <a:latin typeface="+mn-lt"/>
              </a:rPr>
              <a:t> неравенство возможностей получения качественного образования;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atin typeface="+mn-lt"/>
              </a:rPr>
              <a:t>• низкий уровень компетенций образовательной организации в формировании общественного мнения.</a:t>
            </a:r>
          </a:p>
        </p:txBody>
      </p:sp>
      <p:pic>
        <p:nvPicPr>
          <p:cNvPr id="9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81128"/>
            <a:ext cx="19431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934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84237" y="5241275"/>
            <a:ext cx="4653139" cy="459700"/>
          </a:xfrm>
          <a:prstGeom prst="roundRect">
            <a:avLst/>
          </a:prstGeom>
          <a:noFill/>
          <a:ln w="0">
            <a:solidFill>
              <a:schemeClr val="accent1">
                <a:shade val="50000"/>
                <a:shade val="75000"/>
                <a:lumMod val="80000"/>
                <a:alpha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ru-RU" sz="21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3014155"/>
            <a:ext cx="6696744" cy="929082"/>
          </a:xfrm>
          <a:prstGeom prst="roundRect">
            <a:avLst/>
          </a:prstGeom>
          <a:gradFill>
            <a:gsLst>
              <a:gs pos="0">
                <a:srgbClr val="D5DBDB"/>
              </a:gs>
              <a:gs pos="100000">
                <a:srgbClr val="F4F6F6"/>
              </a:gs>
            </a:gsLst>
            <a:lin ang="141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934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1340768"/>
            <a:ext cx="79563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Участники: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•634 дошкольных образовательных организаций;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•989 общеобразовательных организаций;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•116 152 родителя и законных представителя детей.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3768" y="6416675"/>
            <a:ext cx="663032" cy="365125"/>
          </a:xfrm>
        </p:spPr>
        <p:txBody>
          <a:bodyPr/>
          <a:lstStyle/>
          <a:p>
            <a:fld id="{04F3B75C-6CA7-4DC9-9339-759C64B49B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08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908720"/>
            <a:ext cx="7740352" cy="4943472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Критерии: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Открытость и доступность информации об организациях, осуществляющих образовательную деятельность;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Комфортность условий, в которых осуществляется образовательная деятельность;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Доброжелательность, вежливость, компетентность работников;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Удовлетворенность качеством образовательной деятельности организаций, осуществляющих образовательную деятельность.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F3B75C-6CA7-4DC9-9339-759C64B49B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08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259632" y="1340768"/>
            <a:ext cx="7427168" cy="496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Распределение баллов: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(интегральный показатель)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Отлично (129 – 160 баллов);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Хорошо (97 – 128 баллов);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Удовлетворительно (64 – 96 баллов);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 среднего (32 – 63 баллов);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Неудовлетворительно (0 – 31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баллов).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99098" y="6416675"/>
            <a:ext cx="687701" cy="365125"/>
          </a:xfrm>
        </p:spPr>
        <p:txBody>
          <a:bodyPr/>
          <a:lstStyle/>
          <a:p>
            <a:fld id="{04F3B75C-6CA7-4DC9-9339-759C64B49B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08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715200" cy="496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Школы: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Отлично – 1,2%;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Хорошо – 71,7%;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Удовлетворительно – 26,3%;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 среднего – 0,7%;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Неудовлетворительно – 0,1%.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72430" y="6416675"/>
            <a:ext cx="714370" cy="365125"/>
          </a:xfrm>
        </p:spPr>
        <p:txBody>
          <a:bodyPr/>
          <a:lstStyle/>
          <a:p>
            <a:fld id="{04F3B75C-6CA7-4DC9-9339-759C64B49B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08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556792"/>
            <a:ext cx="7931224" cy="4032488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сады: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Отлично – 2,5%;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Хорошо – 80%;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Удовлетворительно – 17,5%.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52426" y="6416675"/>
            <a:ext cx="734373" cy="365125"/>
          </a:xfrm>
        </p:spPr>
        <p:txBody>
          <a:bodyPr/>
          <a:lstStyle/>
          <a:p>
            <a:fld id="{04F3B75C-6CA7-4DC9-9339-759C64B49B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08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857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Лидеры качества – </a:t>
            </a:r>
          </a:p>
          <a:p>
            <a:pPr algn="ctr">
              <a:buNone/>
            </a:pPr>
            <a:r>
              <a:rPr lang="ru-RU" sz="2000" b="1" dirty="0" smtClean="0"/>
              <a:t>школы с повышенным уровнем сложности образовательных программ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980729"/>
          <a:ext cx="8143900" cy="575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9"/>
                <a:gridCol w="4071966"/>
                <a:gridCol w="1071570"/>
                <a:gridCol w="785818"/>
                <a:gridCol w="785787"/>
              </a:tblGrid>
              <a:tr h="411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МР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Наименование ОО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Количество респондентов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Сводный балл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Рейтинг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Центральный округ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МАОУ г. Новосибирска «Лицей №9»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132,43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Центральный округ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МАОУ г. Новосибирска «Гимназия №10»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131,99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г. Бердск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МБОУ «СОШ с углубленным изучением отдельных предметов №2 «Спектр»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131,86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Центральный округ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МБОУ</a:t>
                      </a:r>
                      <a:r>
                        <a:rPr lang="ru-RU" sz="1400" dirty="0"/>
                        <a:t> г. Новосибирска «Лицей №200»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128,85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Центральный округ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МБОУ г. Новосибирска «Лицей №159»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127,97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г. Бердск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МАОУ</a:t>
                      </a:r>
                      <a:r>
                        <a:rPr lang="ru-RU" sz="1400" dirty="0"/>
                        <a:t> «Экономический лицей»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125,88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Ленинский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МБОУ</a:t>
                      </a:r>
                      <a:r>
                        <a:rPr lang="ru-RU" sz="1400" dirty="0"/>
                        <a:t> г. Новосибирска «Инженерный лицей </a:t>
                      </a:r>
                      <a:r>
                        <a:rPr lang="ru-RU" sz="1400" dirty="0" err="1"/>
                        <a:t>НГТУ</a:t>
                      </a:r>
                      <a:r>
                        <a:rPr lang="ru-RU" sz="1400" dirty="0"/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125,13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Карасукский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МБОУ</a:t>
                      </a:r>
                      <a:r>
                        <a:rPr lang="ru-RU" sz="1400" dirty="0"/>
                        <a:t> Гимназия №1 имени героя советского союза В.Н. Тимонова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125,02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Кировский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МАОУ</a:t>
                      </a:r>
                      <a:r>
                        <a:rPr lang="ru-RU" sz="1400" dirty="0"/>
                        <a:t> г. Новосибирска «Лицей №176»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249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124,91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Центральный округ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МБОУ</a:t>
                      </a:r>
                      <a:r>
                        <a:rPr lang="ru-RU" sz="1400" dirty="0"/>
                        <a:t> г. Новосибирска «Гимназия №1»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124,79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г. Бердск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МАОУ «Лицей №7»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83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124,51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Ленинский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МБОУ г. Новосибирска «Лицей №136»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124,28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77908"/>
            <a:ext cx="792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Лидеры качества –</a:t>
            </a:r>
          </a:p>
          <a:p>
            <a:pPr algn="ctr">
              <a:buNone/>
            </a:pPr>
            <a:r>
              <a:rPr lang="ru-RU" sz="2000" b="1" dirty="0" smtClean="0"/>
              <a:t> общеобразовательные школы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980728"/>
          <a:ext cx="8358215" cy="525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43"/>
                <a:gridCol w="3329019"/>
                <a:gridCol w="1428760"/>
                <a:gridCol w="1000132"/>
                <a:gridCol w="928661"/>
              </a:tblGrid>
              <a:tr h="509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МР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 ОО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Количество респондентов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Сводный балл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Рейтинг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г. Бердск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МБОУ «СОШ №8»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137,44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Маслянинский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МБОУ </a:t>
                      </a:r>
                      <a:r>
                        <a:rPr lang="ru-RU" sz="1400" dirty="0" err="1"/>
                        <a:t>Маслянинская</a:t>
                      </a:r>
                      <a:r>
                        <a:rPr lang="ru-RU" sz="1400" dirty="0"/>
                        <a:t> СОШ №1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546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134,87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Здвинский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МКОУ </a:t>
                      </a:r>
                      <a:r>
                        <a:rPr lang="ru-RU" sz="1400" dirty="0" err="1"/>
                        <a:t>Сарыбалыкская</a:t>
                      </a:r>
                      <a:r>
                        <a:rPr lang="ru-RU" sz="1400" dirty="0"/>
                        <a:t> СОШ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133,91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Барабинский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СОШ №93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221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133,31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Кочковский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МКОУ «Кочковская средняя школа»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133,27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Центральный округ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г. Новосибирска «СОШ №13»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128,81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Центральный округ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г. Новосибирска «ООШ №84»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128,45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Октябрьский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г. Новосибирска «СОШ №194»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128,32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г. Бердск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МАОУ «СОШ №4»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143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128,29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Черепановский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МАОУ «СОШ №1 г. Черепанова»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482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127,78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г. Бердск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«СОШ №13»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127,11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Центральный округ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МКОУ г. Новосибирска «Специальная (коррекционная) школа - интернат №37»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127,02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906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800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Результаты оценки деятельности малокомплектных школ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127590"/>
          <a:ext cx="8358215" cy="483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43"/>
                <a:gridCol w="3114703"/>
                <a:gridCol w="1571637"/>
                <a:gridCol w="1071570"/>
                <a:gridCol w="92866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МР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Наименование ОО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Количество респондентов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Сводный балл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Рейтинг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Баганский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МКОУ - </a:t>
                      </a:r>
                      <a:r>
                        <a:rPr lang="ru-RU" sz="1400" dirty="0" err="1"/>
                        <a:t>Водинская</a:t>
                      </a:r>
                      <a:r>
                        <a:rPr lang="ru-RU" sz="1400" dirty="0"/>
                        <a:t> ООШ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132,11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Барабинский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МКОУ Квашнинская ООШ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123,32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Черепановский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МКОУ</a:t>
                      </a:r>
                      <a:r>
                        <a:rPr lang="ru-RU" sz="1400" dirty="0"/>
                        <a:t> «</a:t>
                      </a:r>
                      <a:r>
                        <a:rPr lang="ru-RU" sz="1400" dirty="0" err="1"/>
                        <a:t>Ново-воскресенская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СОШ</a:t>
                      </a:r>
                      <a:r>
                        <a:rPr lang="ru-RU" sz="1400" dirty="0"/>
                        <a:t>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123,23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Баганский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МКОУ</a:t>
                      </a:r>
                      <a:r>
                        <a:rPr lang="ru-RU" sz="1400" dirty="0"/>
                        <a:t> - </a:t>
                      </a:r>
                      <a:r>
                        <a:rPr lang="ru-RU" sz="1400" dirty="0" err="1"/>
                        <a:t>Теренгульская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СОШ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122,00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Барабинский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МКОУ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Тополевская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ООШ</a:t>
                      </a:r>
                      <a:r>
                        <a:rPr lang="ru-RU" sz="1400" dirty="0"/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121,95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Баганский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МКОУ</a:t>
                      </a:r>
                      <a:r>
                        <a:rPr lang="ru-RU" sz="1400" dirty="0"/>
                        <a:t> Владимировская </a:t>
                      </a:r>
                      <a:r>
                        <a:rPr lang="ru-RU" sz="1400" dirty="0" err="1"/>
                        <a:t>ООШ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121,94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Барабинский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МКОУ Шубинская СОШ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121,93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Болотнинский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МКОУ Карасевская СОШ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121,80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Карасукский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МБОУ Нижнебаяновская ООШ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119,93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Убинский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МКОУ «Владимировская средняя школа»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118,74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Болотнинский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МКОУ Варламовская СОШ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118,28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10768</TotalTime>
  <Words>1194</Words>
  <Application>Microsoft Office PowerPoint</Application>
  <PresentationFormat>Экран (4:3)</PresentationFormat>
  <Paragraphs>460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 Light</vt:lpstr>
      <vt:lpstr>Calibri</vt:lpstr>
      <vt:lpstr>Times New Roman</vt:lpstr>
      <vt:lpstr>Franklin Gothic Book</vt:lpstr>
      <vt:lpstr>Trebuchet MS</vt:lpstr>
      <vt:lpstr>Office Theme</vt:lpstr>
      <vt:lpstr>Независимая оценка качества образовательной деятельности: первые итоги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Осокин Александр Валерьевич</dc:creator>
  <cp:lastModifiedBy>nina</cp:lastModifiedBy>
  <cp:revision>1063</cp:revision>
  <cp:lastPrinted>2014-12-18T05:59:22Z</cp:lastPrinted>
  <dcterms:created xsi:type="dcterms:W3CDTF">2010-07-08T09:32:50Z</dcterms:created>
  <dcterms:modified xsi:type="dcterms:W3CDTF">2016-12-21T03:21:19Z</dcterms:modified>
</cp:coreProperties>
</file>